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4"/>
  </p:sldMasterIdLst>
  <p:notesMasterIdLst>
    <p:notesMasterId r:id="rId17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126" y="9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e, Michelle A - (macoe)" userId="267cf815-f901-4f3d-846e-a66987aecd5d" providerId="ADAL" clId="{782F4606-9050-44EE-8A6D-D43EE6635446}"/>
    <pc:docChg chg="modSld">
      <pc:chgData name="Coe, Michelle A - (macoe)" userId="267cf815-f901-4f3d-846e-a66987aecd5d" providerId="ADAL" clId="{782F4606-9050-44EE-8A6D-D43EE6635446}" dt="2025-04-15T21:57:32.761" v="4" actId="20577"/>
      <pc:docMkLst>
        <pc:docMk/>
      </pc:docMkLst>
      <pc:sldChg chg="modSp mod">
        <pc:chgData name="Coe, Michelle A - (macoe)" userId="267cf815-f901-4f3d-846e-a66987aecd5d" providerId="ADAL" clId="{782F4606-9050-44EE-8A6D-D43EE6635446}" dt="2025-04-15T21:57:32.761" v="4" actId="20577"/>
        <pc:sldMkLst>
          <pc:docMk/>
          <pc:sldMk cId="0" sldId="256"/>
        </pc:sldMkLst>
        <pc:spChg chg="mod">
          <ac:chgData name="Coe, Michelle A - (macoe)" userId="267cf815-f901-4f3d-846e-a66987aecd5d" providerId="ADAL" clId="{782F4606-9050-44EE-8A6D-D43EE6635446}" dt="2025-04-15T21:57:32.761" v="4" actId="20577"/>
          <ac:spMkLst>
            <pc:docMk/>
            <pc:sldMk cId="0" sldId="256"/>
            <ac:spMk id="5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4860502e81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4860502e81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486f6d723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486f6d723a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4860502e81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4860502e81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3fff718c3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3fff718c3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3fff718c3a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3fff718c3a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3fff718c3a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3fff718c3a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3fff718c3a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3fff718c3a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4832ef37c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4832ef37c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4860502e8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4860502e8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4860502e81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4860502e81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4860502e8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4860502e81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1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50" y="4095875"/>
            <a:ext cx="1133175" cy="104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5325" y="4015625"/>
            <a:ext cx="728749" cy="112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97775" y="3953752"/>
            <a:ext cx="1348444" cy="1127873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516050" y="986825"/>
            <a:ext cx="6274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872550" y="670425"/>
            <a:ext cx="7398900" cy="15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dk1"/>
                </a:solidFill>
              </a:rPr>
              <a:t>Compositional Comparison of Carbonaceous Asteroids from OSIRIS-REx and Oued Chebeika 002 Samples</a:t>
            </a:r>
            <a:endParaRPr sz="2500">
              <a:solidFill>
                <a:schemeClr val="dk1"/>
              </a:solidFill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1699350" y="2353313"/>
            <a:ext cx="57453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Cade Smith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Advised By: Dr. Pierre Haenecour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University of Arizona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Arizona Space Grant Symposium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Phoenix, AZ April 19th, 2025</a:t>
            </a:r>
            <a:endParaRPr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50" y="4095875"/>
            <a:ext cx="1133175" cy="104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5325" y="4015625"/>
            <a:ext cx="728749" cy="112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97775" y="3953752"/>
            <a:ext cx="1348444" cy="1127873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2"/>
          <p:cNvSpPr txBox="1"/>
          <p:nvPr/>
        </p:nvSpPr>
        <p:spPr>
          <a:xfrm>
            <a:off x="2137500" y="194950"/>
            <a:ext cx="4869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Results and Future Research</a:t>
            </a:r>
            <a:endParaRPr sz="2600">
              <a:solidFill>
                <a:schemeClr val="dk1"/>
              </a:solidFill>
            </a:endParaRPr>
          </a:p>
        </p:txBody>
      </p:sp>
      <p:sp>
        <p:nvSpPr>
          <p:cNvPr id="172" name="Google Shape;172;p22"/>
          <p:cNvSpPr txBox="1"/>
          <p:nvPr/>
        </p:nvSpPr>
        <p:spPr>
          <a:xfrm>
            <a:off x="572375" y="1136900"/>
            <a:ext cx="451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173" name="Google Shape;173;p22"/>
          <p:cNvSpPr txBox="1"/>
          <p:nvPr/>
        </p:nvSpPr>
        <p:spPr>
          <a:xfrm>
            <a:off x="548850" y="1199625"/>
            <a:ext cx="451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174" name="Google Shape;174;p22"/>
          <p:cNvSpPr txBox="1"/>
          <p:nvPr/>
        </p:nvSpPr>
        <p:spPr>
          <a:xfrm>
            <a:off x="721350" y="1387800"/>
            <a:ext cx="451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175" name="Google Shape;175;p22"/>
          <p:cNvSpPr txBox="1"/>
          <p:nvPr/>
        </p:nvSpPr>
        <p:spPr>
          <a:xfrm>
            <a:off x="648700" y="908300"/>
            <a:ext cx="7896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Optical and electron microscope observations show that both samples are very similar and mostly composed of fine-grained materials (e.g., clay minerals) mixed together with iron sulfides, iron oxides and C-rich materials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76" name="Google Shape;176;p22"/>
          <p:cNvSpPr txBox="1"/>
          <p:nvPr/>
        </p:nvSpPr>
        <p:spPr>
          <a:xfrm>
            <a:off x="648700" y="2149800"/>
            <a:ext cx="7896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While both samples were rich in iron sulfides/oxides, OREx samples contain higher abundances of Cr-, Ti, or Ni- bearing phases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77" name="Google Shape;177;p22"/>
          <p:cNvSpPr txBox="1"/>
          <p:nvPr/>
        </p:nvSpPr>
        <p:spPr>
          <a:xfrm>
            <a:off x="648625" y="3086500"/>
            <a:ext cx="7896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I’d like to work on further classifying different minerals and look for more unusual features on the OREx samples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50" y="4095875"/>
            <a:ext cx="1133175" cy="104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5325" y="4015625"/>
            <a:ext cx="728749" cy="112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97775" y="3953752"/>
            <a:ext cx="1348444" cy="1127873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3"/>
          <p:cNvSpPr txBox="1"/>
          <p:nvPr/>
        </p:nvSpPr>
        <p:spPr>
          <a:xfrm>
            <a:off x="2137500" y="194950"/>
            <a:ext cx="4869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Acknowledgment</a:t>
            </a:r>
            <a:endParaRPr sz="2600">
              <a:solidFill>
                <a:schemeClr val="dk1"/>
              </a:solidFill>
            </a:endParaRPr>
          </a:p>
        </p:txBody>
      </p:sp>
      <p:sp>
        <p:nvSpPr>
          <p:cNvPr id="186" name="Google Shape;186;p23"/>
          <p:cNvSpPr txBox="1"/>
          <p:nvPr/>
        </p:nvSpPr>
        <p:spPr>
          <a:xfrm>
            <a:off x="572375" y="1136900"/>
            <a:ext cx="451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187" name="Google Shape;187;p23"/>
          <p:cNvSpPr txBox="1"/>
          <p:nvPr/>
        </p:nvSpPr>
        <p:spPr>
          <a:xfrm>
            <a:off x="548850" y="1199625"/>
            <a:ext cx="451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188" name="Google Shape;188;p23"/>
          <p:cNvSpPr txBox="1"/>
          <p:nvPr/>
        </p:nvSpPr>
        <p:spPr>
          <a:xfrm>
            <a:off x="721350" y="1387800"/>
            <a:ext cx="451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189" name="Google Shape;189;p23"/>
          <p:cNvSpPr txBox="1"/>
          <p:nvPr/>
        </p:nvSpPr>
        <p:spPr>
          <a:xfrm>
            <a:off x="663600" y="922425"/>
            <a:ext cx="8080500" cy="26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Pierre Haenecour (Space Grant Advisor and Assistant Professor at LPL)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Lucas Smith (LPL Graduate Student)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Dolores Hill (LPL Lab Safety and Astromaterial Sample Collection Manager) 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Michelle Coe and Arizona Space Grant Consortium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50" y="4095875"/>
            <a:ext cx="1133175" cy="104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5325" y="4015625"/>
            <a:ext cx="728749" cy="112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97775" y="3953752"/>
            <a:ext cx="1348444" cy="1127873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4"/>
          <p:cNvSpPr txBox="1"/>
          <p:nvPr/>
        </p:nvSpPr>
        <p:spPr>
          <a:xfrm>
            <a:off x="516050" y="986825"/>
            <a:ext cx="6274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8" name="Google Shape;198;p24"/>
          <p:cNvSpPr txBox="1"/>
          <p:nvPr/>
        </p:nvSpPr>
        <p:spPr>
          <a:xfrm>
            <a:off x="2444000" y="2017650"/>
            <a:ext cx="4404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dk1"/>
                </a:solidFill>
              </a:rPr>
              <a:t>Thank You!</a:t>
            </a:r>
            <a:endParaRPr sz="6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50" y="4095875"/>
            <a:ext cx="1133175" cy="104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5325" y="4015625"/>
            <a:ext cx="728749" cy="112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97775" y="3953752"/>
            <a:ext cx="1348444" cy="1127873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516050" y="986825"/>
            <a:ext cx="6274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341250" y="251575"/>
            <a:ext cx="6031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What is the OSIRIS-REx Mission?</a:t>
            </a:r>
            <a:endParaRPr sz="2600">
              <a:solidFill>
                <a:schemeClr val="dk1"/>
              </a:solidFill>
            </a:endParaRPr>
          </a:p>
        </p:txBody>
      </p:sp>
      <p:pic>
        <p:nvPicPr>
          <p:cNvPr id="69" name="Google Shape;69;p14" title="53210809939_e55d812d0a_o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29950" y="988975"/>
            <a:ext cx="2837949" cy="189012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/>
          <p:nvPr/>
        </p:nvSpPr>
        <p:spPr>
          <a:xfrm>
            <a:off x="3829950" y="2879100"/>
            <a:ext cx="2204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Credit: NASA OSIRIS-REx Gallery - Sample Return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376075" y="1102875"/>
            <a:ext cx="36042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NASA sample return mission to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Asteroid Bennu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Interest in learning more about our primordial solar system and the potential origin of life and water on Earth 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Samples returned to Earth on September 24, 2023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72" name="Google Shape;72;p14" title="sa070824Andr01a.jpg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04000" y="1805275"/>
            <a:ext cx="2518925" cy="1890124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 txBox="1"/>
          <p:nvPr/>
        </p:nvSpPr>
        <p:spPr>
          <a:xfrm>
            <a:off x="6404000" y="3695400"/>
            <a:ext cx="2204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NASA/Erika Blumenfeld and Joseph Aebersold</a:t>
            </a:r>
            <a:endParaRPr sz="9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50" y="4095875"/>
            <a:ext cx="1133175" cy="104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5325" y="4015625"/>
            <a:ext cx="728749" cy="112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97775" y="3953752"/>
            <a:ext cx="1348444" cy="1127873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 txBox="1"/>
          <p:nvPr/>
        </p:nvSpPr>
        <p:spPr>
          <a:xfrm>
            <a:off x="516050" y="986825"/>
            <a:ext cx="6274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434175" y="432725"/>
            <a:ext cx="6031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Why Compare to Oued Chebeika 002?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5297150" y="3704325"/>
            <a:ext cx="3463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Oued Chebeika 002 Sample (UA 2994-3) Under Optical Microscope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298475" y="1334025"/>
            <a:ext cx="48105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CI chondrite found in Morocco in June 2024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Exhibit close similarities to Bennu samples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Can help us deepen our understanding of 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common features of carbonaceous asteroids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Aid in detecting unusual features on Bennu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samples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85" name="Google Shape;8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38725" y="1177625"/>
            <a:ext cx="3627958" cy="267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50" y="4095875"/>
            <a:ext cx="1133175" cy="104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5325" y="4015625"/>
            <a:ext cx="728749" cy="112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97775" y="3953752"/>
            <a:ext cx="1348444" cy="1127873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6"/>
          <p:cNvSpPr txBox="1"/>
          <p:nvPr/>
        </p:nvSpPr>
        <p:spPr>
          <a:xfrm>
            <a:off x="516050" y="986825"/>
            <a:ext cx="6274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4" name="Google Shape;94;p16"/>
          <p:cNvSpPr txBox="1"/>
          <p:nvPr/>
        </p:nvSpPr>
        <p:spPr>
          <a:xfrm>
            <a:off x="310825" y="510650"/>
            <a:ext cx="7104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Method and Classifying Minerals</a:t>
            </a:r>
            <a:endParaRPr sz="2600">
              <a:solidFill>
                <a:schemeClr val="dk1"/>
              </a:solidFill>
            </a:endParaRPr>
          </a:p>
        </p:txBody>
      </p:sp>
      <p:sp>
        <p:nvSpPr>
          <p:cNvPr id="95" name="Google Shape;95;p16"/>
          <p:cNvSpPr txBox="1"/>
          <p:nvPr/>
        </p:nvSpPr>
        <p:spPr>
          <a:xfrm>
            <a:off x="360175" y="1509750"/>
            <a:ext cx="43665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Digital microscopy helps gain a clearer picture of the structure of a sample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Electron microscopy is used to identify elemental abundance, which helps classify minerals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96" name="Google Shape;96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90250" y="1737725"/>
            <a:ext cx="2085323" cy="1557602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6"/>
          <p:cNvSpPr txBox="1"/>
          <p:nvPr/>
        </p:nvSpPr>
        <p:spPr>
          <a:xfrm>
            <a:off x="6790275" y="3295325"/>
            <a:ext cx="2085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OREx Sample 501083-0 Area 2  </a:t>
            </a:r>
            <a:endParaRPr sz="8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under optical microscope </a:t>
            </a:r>
            <a:endParaRPr sz="800">
              <a:solidFill>
                <a:schemeClr val="dk2"/>
              </a:solidFill>
            </a:endParaRPr>
          </a:p>
        </p:txBody>
      </p:sp>
      <p:pic>
        <p:nvPicPr>
          <p:cNvPr id="98" name="Google Shape;98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26675" y="1095649"/>
            <a:ext cx="1840676" cy="135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26675" y="2495550"/>
            <a:ext cx="1840675" cy="1380506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6"/>
          <p:cNvSpPr txBox="1"/>
          <p:nvPr/>
        </p:nvSpPr>
        <p:spPr>
          <a:xfrm>
            <a:off x="5246225" y="3876050"/>
            <a:ext cx="2424900" cy="4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Keyence VHX7000 Digital Microscope (top) and Hitachi TM4000Plus II Tabletop SEM (bottom)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50" y="4095875"/>
            <a:ext cx="1133175" cy="104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5325" y="4015625"/>
            <a:ext cx="728749" cy="112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97775" y="3953752"/>
            <a:ext cx="1348444" cy="1127873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7"/>
          <p:cNvSpPr txBox="1"/>
          <p:nvPr/>
        </p:nvSpPr>
        <p:spPr>
          <a:xfrm>
            <a:off x="798300" y="1512150"/>
            <a:ext cx="6274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9" name="Google Shape;109;p17"/>
          <p:cNvSpPr txBox="1"/>
          <p:nvPr/>
        </p:nvSpPr>
        <p:spPr>
          <a:xfrm>
            <a:off x="546100" y="401825"/>
            <a:ext cx="4250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OREx Samples </a:t>
            </a:r>
            <a:endParaRPr sz="2600">
              <a:solidFill>
                <a:schemeClr val="dk1"/>
              </a:solidFill>
            </a:endParaRPr>
          </a:p>
        </p:txBody>
      </p:sp>
      <p:pic>
        <p:nvPicPr>
          <p:cNvPr id="110" name="Google Shape;11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67050" y="585350"/>
            <a:ext cx="3467298" cy="3102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7"/>
          <p:cNvSpPr txBox="1"/>
          <p:nvPr/>
        </p:nvSpPr>
        <p:spPr>
          <a:xfrm>
            <a:off x="5067050" y="3688000"/>
            <a:ext cx="3467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Labelled mosaic image of OREX-501083-0 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112" name="Google Shape;112;p17"/>
          <p:cNvSpPr txBox="1"/>
          <p:nvPr/>
        </p:nvSpPr>
        <p:spPr>
          <a:xfrm>
            <a:off x="546100" y="1254525"/>
            <a:ext cx="42507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Data was collected across three samples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OREX-501083-0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OREX-803018-0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OREX-803115-0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Labelled mosaic optical image help keep track of location of minerals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50" y="4095875"/>
            <a:ext cx="1133175" cy="104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5325" y="4015625"/>
            <a:ext cx="728749" cy="112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97775" y="3953752"/>
            <a:ext cx="1348444" cy="1127873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8"/>
          <p:cNvSpPr txBox="1"/>
          <p:nvPr/>
        </p:nvSpPr>
        <p:spPr>
          <a:xfrm>
            <a:off x="516050" y="986825"/>
            <a:ext cx="6274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1" name="Google Shape;121;p18"/>
          <p:cNvSpPr txBox="1"/>
          <p:nvPr/>
        </p:nvSpPr>
        <p:spPr>
          <a:xfrm>
            <a:off x="399900" y="239200"/>
            <a:ext cx="5503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OREx Sample: OREX-501083-0</a:t>
            </a:r>
            <a:endParaRPr sz="2600">
              <a:solidFill>
                <a:schemeClr val="dk1"/>
              </a:solidFill>
            </a:endParaRPr>
          </a:p>
        </p:txBody>
      </p:sp>
      <p:pic>
        <p:nvPicPr>
          <p:cNvPr id="122" name="Google Shape;12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6050" y="1136025"/>
            <a:ext cx="2872025" cy="216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23475" y="986824"/>
            <a:ext cx="2903224" cy="242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96520" y="1581651"/>
            <a:ext cx="2482505" cy="112787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8"/>
          <p:cNvSpPr txBox="1"/>
          <p:nvPr/>
        </p:nvSpPr>
        <p:spPr>
          <a:xfrm>
            <a:off x="782250" y="3298625"/>
            <a:ext cx="4250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Area 1 of Sample under Electron Microscope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126" name="Google Shape;126;p18"/>
          <p:cNvSpPr txBox="1"/>
          <p:nvPr/>
        </p:nvSpPr>
        <p:spPr>
          <a:xfrm>
            <a:off x="5719100" y="3416700"/>
            <a:ext cx="3771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Elemental Maps of Area 1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50" y="4095875"/>
            <a:ext cx="1133175" cy="1047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9"/>
          <p:cNvSpPr txBox="1"/>
          <p:nvPr/>
        </p:nvSpPr>
        <p:spPr>
          <a:xfrm>
            <a:off x="516050" y="986825"/>
            <a:ext cx="6274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3" name="Google Shape;13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0400" y="1032375"/>
            <a:ext cx="2526550" cy="117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2375" y="2171563"/>
            <a:ext cx="3602592" cy="2200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0375" y="1032375"/>
            <a:ext cx="3637451" cy="298325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9"/>
          <p:cNvSpPr txBox="1"/>
          <p:nvPr/>
        </p:nvSpPr>
        <p:spPr>
          <a:xfrm>
            <a:off x="318500" y="538700"/>
            <a:ext cx="4927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OREx Sample: OREX-501083-0</a:t>
            </a:r>
            <a:endParaRPr/>
          </a:p>
        </p:txBody>
      </p:sp>
      <p:pic>
        <p:nvPicPr>
          <p:cNvPr id="137" name="Google Shape;137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15325" y="4015625"/>
            <a:ext cx="728749" cy="112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97775" y="3953752"/>
            <a:ext cx="1348444" cy="1127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50" y="4095875"/>
            <a:ext cx="1133175" cy="104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5325" y="4015625"/>
            <a:ext cx="728749" cy="112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97775" y="3953752"/>
            <a:ext cx="1348444" cy="1127873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0"/>
          <p:cNvSpPr txBox="1"/>
          <p:nvPr/>
        </p:nvSpPr>
        <p:spPr>
          <a:xfrm>
            <a:off x="516050" y="986825"/>
            <a:ext cx="6274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7" name="Google Shape;147;p20"/>
          <p:cNvSpPr txBox="1"/>
          <p:nvPr/>
        </p:nvSpPr>
        <p:spPr>
          <a:xfrm>
            <a:off x="363000" y="305600"/>
            <a:ext cx="4404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Oued Chebeika Samples</a:t>
            </a:r>
            <a:endParaRPr sz="2600">
              <a:solidFill>
                <a:schemeClr val="dk1"/>
              </a:solidFill>
            </a:endParaRPr>
          </a:p>
        </p:txBody>
      </p:sp>
      <p:sp>
        <p:nvSpPr>
          <p:cNvPr id="148" name="Google Shape;148;p20"/>
          <p:cNvSpPr txBox="1"/>
          <p:nvPr/>
        </p:nvSpPr>
        <p:spPr>
          <a:xfrm>
            <a:off x="516050" y="986825"/>
            <a:ext cx="42507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Two Samples: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	-UA 2994-8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	-UA 2994-3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Same process was conducted for Chebeika as with OREx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Recognizing and classifying distinct features on the sample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49" name="Google Shape;149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44989" y="789175"/>
            <a:ext cx="3875970" cy="29038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0"/>
          <p:cNvSpPr txBox="1"/>
          <p:nvPr/>
        </p:nvSpPr>
        <p:spPr>
          <a:xfrm>
            <a:off x="5017625" y="3693000"/>
            <a:ext cx="3530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Sample Area of Oued Chebeika UA 2994-8 under Electron Microscope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50" y="4095875"/>
            <a:ext cx="1133175" cy="104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5325" y="4015625"/>
            <a:ext cx="728749" cy="112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97775" y="3953752"/>
            <a:ext cx="1348444" cy="1127873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1"/>
          <p:cNvSpPr txBox="1"/>
          <p:nvPr/>
        </p:nvSpPr>
        <p:spPr>
          <a:xfrm>
            <a:off x="516050" y="986825"/>
            <a:ext cx="6274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9" name="Google Shape;159;p21"/>
          <p:cNvSpPr txBox="1"/>
          <p:nvPr/>
        </p:nvSpPr>
        <p:spPr>
          <a:xfrm>
            <a:off x="326075" y="335125"/>
            <a:ext cx="5784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Oued Chebeika Analysis: UA 2994-8 </a:t>
            </a:r>
            <a:endParaRPr sz="2600">
              <a:solidFill>
                <a:schemeClr val="dk1"/>
              </a:solidFill>
            </a:endParaRPr>
          </a:p>
        </p:txBody>
      </p:sp>
      <p:pic>
        <p:nvPicPr>
          <p:cNvPr id="160" name="Google Shape;16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6075" y="920128"/>
            <a:ext cx="3688950" cy="2947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08036" y="953478"/>
            <a:ext cx="4696216" cy="2801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1"/>
          <p:cNvSpPr txBox="1"/>
          <p:nvPr/>
        </p:nvSpPr>
        <p:spPr>
          <a:xfrm>
            <a:off x="1521100" y="3853050"/>
            <a:ext cx="1873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Sample Area 2 of UA 2994-8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163" name="Google Shape;163;p21"/>
          <p:cNvSpPr txBox="1"/>
          <p:nvPr/>
        </p:nvSpPr>
        <p:spPr>
          <a:xfrm>
            <a:off x="5379950" y="3853050"/>
            <a:ext cx="1975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Elemental Maps of UA 2994-8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db2308-d939-430a-b691-238a8dea59b6">
      <Terms xmlns="http://schemas.microsoft.com/office/infopath/2007/PartnerControls"/>
    </lcf76f155ced4ddcb4097134ff3c332f>
    <TaxCatchAll xmlns="5b8b13da-f81b-454a-95eb-607e33c0c50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5E158B290FB04C85E3A58298661110" ma:contentTypeVersion="13" ma:contentTypeDescription="Create a new document." ma:contentTypeScope="" ma:versionID="41b7ff091aec529c3daf81507e8b0ec8">
  <xsd:schema xmlns:xsd="http://www.w3.org/2001/XMLSchema" xmlns:xs="http://www.w3.org/2001/XMLSchema" xmlns:p="http://schemas.microsoft.com/office/2006/metadata/properties" xmlns:ns2="18db2308-d939-430a-b691-238a8dea59b6" xmlns:ns3="5b8b13da-f81b-454a-95eb-607e33c0c50f" targetNamespace="http://schemas.microsoft.com/office/2006/metadata/properties" ma:root="true" ma:fieldsID="a3353ca290599b369a1ae03541399586" ns2:_="" ns3:_="">
    <xsd:import namespace="18db2308-d939-430a-b691-238a8dea59b6"/>
    <xsd:import namespace="5b8b13da-f81b-454a-95eb-607e33c0c5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db2308-d939-430a-b691-238a8dea59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1dced58-e0b4-42b2-b81d-05092f917f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b13da-f81b-454a-95eb-607e33c0c50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3870a5b-0f6f-4a43-975e-bd6ec4c6147b}" ma:internalName="TaxCatchAll" ma:showField="CatchAllData" ma:web="5b8b13da-f81b-454a-95eb-607e33c0c5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84F83F-7E66-4224-B938-EFA650BE306A}">
  <ds:schemaRefs>
    <ds:schemaRef ds:uri="http://schemas.microsoft.com/office/2006/metadata/properties"/>
    <ds:schemaRef ds:uri="http://schemas.microsoft.com/office/infopath/2007/PartnerControls"/>
    <ds:schemaRef ds:uri="18db2308-d939-430a-b691-238a8dea59b6"/>
    <ds:schemaRef ds:uri="5b8b13da-f81b-454a-95eb-607e33c0c50f"/>
  </ds:schemaRefs>
</ds:datastoreItem>
</file>

<file path=customXml/itemProps2.xml><?xml version="1.0" encoding="utf-8"?>
<ds:datastoreItem xmlns:ds="http://schemas.openxmlformats.org/officeDocument/2006/customXml" ds:itemID="{AE3D5951-05E3-46B1-8004-A9B160AD520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B720534-BCC7-409F-A54F-F84FD951F0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db2308-d939-430a-b691-238a8dea59b6"/>
    <ds:schemaRef ds:uri="5b8b13da-f81b-454a-95eb-607e33c0c5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429</Words>
  <Application>Microsoft Office PowerPoint</Application>
  <PresentationFormat>On-screen Show (16:9)</PresentationFormat>
  <Paragraphs>71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Times New Roman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Coe, Michelle A - (macoe)</cp:lastModifiedBy>
  <cp:revision>1</cp:revision>
  <dcterms:modified xsi:type="dcterms:W3CDTF">2025-04-15T21:57:38Z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0x010100815E158B290FB04C85E3A58298661110</vt:lpwstr>
  </property>
  <property fmtid="{D5CDD505-2E9C-101B-9397-08002B2CF9AE}" pid="3" name="MediaServiceImageTags">
    <vt:lpwstr/>
  </property>
</Properties>
</file>